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9" r:id="rId7"/>
    <p:sldId id="280" r:id="rId8"/>
    <p:sldId id="281" r:id="rId9"/>
    <p:sldId id="262" r:id="rId10"/>
    <p:sldId id="263" r:id="rId11"/>
    <p:sldId id="277" r:id="rId12"/>
    <p:sldId id="265" r:id="rId13"/>
    <p:sldId id="278" r:id="rId14"/>
    <p:sldId id="267" r:id="rId15"/>
    <p:sldId id="268" r:id="rId16"/>
    <p:sldId id="269" r:id="rId17"/>
    <p:sldId id="270" r:id="rId18"/>
    <p:sldId id="272" r:id="rId19"/>
    <p:sldId id="273" r:id="rId20"/>
    <p:sldId id="271" r:id="rId21"/>
    <p:sldId id="275" r:id="rId22"/>
    <p:sldId id="274" r:id="rId23"/>
    <p:sldId id="276" r:id="rId24"/>
  </p:sldIdLst>
  <p:sldSz cx="12192000" cy="6858000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784B12-EBBA-4868-9D90-76D373E14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9CEB-C096-4CD5-8BB8-D20556F5F43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EBD2F3-EE5D-4230-A188-88E97B7E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C81101-08BD-4348-AA71-F4A65BFA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3012-0A2B-43FB-AD54-5274F62D3A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78767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52682-D142-419D-8A08-A3611CF7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2C1EEF-CF32-47D3-869E-4929F4D12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75660B-3389-41DD-93FC-10961F805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89CEB-C096-4CD5-8BB8-D20556F5F43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7C62D6-AC15-4C8A-A109-2661BE4DE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BDBD7F-57E4-482D-9EEB-848ED2299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A3012-0A2B-43FB-AD54-5274F62D3A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17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jpeg" /><Relationship Id="rId5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7.jpeg" /><Relationship Id="rId4" Type="http://schemas.openxmlformats.org/officeDocument/2006/relationships/image" Target="../media/image8.jpeg" /><Relationship Id="rId5" Type="http://schemas.openxmlformats.org/officeDocument/2006/relationships/image" Target="../media/image9.jpeg" /><Relationship Id="rId6" Type="http://schemas.openxmlformats.org/officeDocument/2006/relationships/image" Target="../media/image10.jpeg" /><Relationship Id="rId7" Type="http://schemas.openxmlformats.org/officeDocument/2006/relationships/image" Target="../media/image11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Relationship Id="rId4" Type="http://schemas.openxmlformats.org/officeDocument/2006/relationships/image" Target="../media/image14.jpeg" /><Relationship Id="rId5" Type="http://schemas.openxmlformats.org/officeDocument/2006/relationships/image" Target="../media/image15.jpeg" /><Relationship Id="rId6" Type="http://schemas.openxmlformats.org/officeDocument/2006/relationships/image" Target="../media/image16.jpeg" /><Relationship Id="rId7" Type="http://schemas.openxmlformats.org/officeDocument/2006/relationships/image" Target="../media/image1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1.jpeg" /><Relationship Id="rId7" Type="http://schemas.openxmlformats.org/officeDocument/2006/relationships/image" Target="../media/image22.jpeg" /><Relationship Id="rId8" Type="http://schemas.openxmlformats.org/officeDocument/2006/relationships/image" Target="../media/image2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Relationship Id="rId3" Type="http://schemas.openxmlformats.org/officeDocument/2006/relationships/image" Target="../media/image25.jpeg" /><Relationship Id="rId4" Type="http://schemas.openxmlformats.org/officeDocument/2006/relationships/image" Target="../media/image26.jpeg" /><Relationship Id="rId5" Type="http://schemas.openxmlformats.org/officeDocument/2006/relationships/image" Target="../media/image27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30.jpeg" /><Relationship Id="rId6" Type="http://schemas.openxmlformats.org/officeDocument/2006/relationships/image" Target="../media/image31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Relationship Id="rId5" Type="http://schemas.openxmlformats.org/officeDocument/2006/relationships/image" Target="../media/image36.jpeg" /><Relationship Id="rId6" Type="http://schemas.openxmlformats.org/officeDocument/2006/relationships/image" Target="../media/image37.jpeg" /><Relationship Id="rId7" Type="http://schemas.openxmlformats.org/officeDocument/2006/relationships/image" Target="../media/image38.jpeg" /><Relationship Id="rId8" Type="http://schemas.openxmlformats.org/officeDocument/2006/relationships/image" Target="../media/image39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Relationship Id="rId3" Type="http://schemas.openxmlformats.org/officeDocument/2006/relationships/image" Target="../media/image40.jpeg" /><Relationship Id="rId4" Type="http://schemas.openxmlformats.org/officeDocument/2006/relationships/image" Target="../media/image41.jpeg" /><Relationship Id="rId5" Type="http://schemas.openxmlformats.org/officeDocument/2006/relationships/image" Target="../media/image42.jpeg" /><Relationship Id="rId6" Type="http://schemas.openxmlformats.org/officeDocument/2006/relationships/image" Target="../media/image43.jpeg" /><Relationship Id="rId7" Type="http://schemas.openxmlformats.org/officeDocument/2006/relationships/image" Target="../media/image44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45.jpeg" /><Relationship Id="rId4" Type="http://schemas.openxmlformats.org/officeDocument/2006/relationships/image" Target="../media/image46.jpeg" /><Relationship Id="rId5" Type="http://schemas.openxmlformats.org/officeDocument/2006/relationships/image" Target="../media/image47.jpeg" /><Relationship Id="rId6" Type="http://schemas.openxmlformats.org/officeDocument/2006/relationships/image" Target="../media/image48.jpeg" /><Relationship Id="rId7" Type="http://schemas.openxmlformats.org/officeDocument/2006/relationships/image" Target="../media/image49.jpeg" /><Relationship Id="rId8" Type="http://schemas.openxmlformats.org/officeDocument/2006/relationships/image" Target="../media/image50.jpeg" /><Relationship Id="rId9" Type="http://schemas.openxmlformats.org/officeDocument/2006/relationships/image" Target="../media/image5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52.jpeg" /><Relationship Id="rId4" Type="http://schemas.openxmlformats.org/officeDocument/2006/relationships/image" Target="../media/image53.jpeg" /><Relationship Id="rId5" Type="http://schemas.openxmlformats.org/officeDocument/2006/relationships/image" Target="../media/image54.jpeg" /><Relationship Id="rId6" Type="http://schemas.openxmlformats.org/officeDocument/2006/relationships/image" Target="../media/image5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56.jpeg" /><Relationship Id="rId4" Type="http://schemas.openxmlformats.org/officeDocument/2006/relationships/image" Target="../media/image57.jpeg" /><Relationship Id="rId5" Type="http://schemas.openxmlformats.org/officeDocument/2006/relationships/image" Target="../media/image58.jpeg" /><Relationship Id="rId6" Type="http://schemas.openxmlformats.org/officeDocument/2006/relationships/image" Target="../media/image59.jpeg" /><Relationship Id="rId7" Type="http://schemas.openxmlformats.org/officeDocument/2006/relationships/image" Target="../media/image60.jpeg" /><Relationship Id="rId8" Type="http://schemas.openxmlformats.org/officeDocument/2006/relationships/image" Target="../media/image6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69.jpeg" /><Relationship Id="rId11" Type="http://schemas.openxmlformats.org/officeDocument/2006/relationships/image" Target="../media/image70.jpeg" /><Relationship Id="rId2" Type="http://schemas.openxmlformats.org/officeDocument/2006/relationships/image" Target="../media/image12.jpeg" /><Relationship Id="rId3" Type="http://schemas.openxmlformats.org/officeDocument/2006/relationships/image" Target="../media/image62.jpeg" /><Relationship Id="rId4" Type="http://schemas.openxmlformats.org/officeDocument/2006/relationships/image" Target="../media/image63.jpeg" /><Relationship Id="rId5" Type="http://schemas.openxmlformats.org/officeDocument/2006/relationships/image" Target="../media/image64.jpeg" /><Relationship Id="rId6" Type="http://schemas.openxmlformats.org/officeDocument/2006/relationships/image" Target="../media/image65.jpeg" /><Relationship Id="rId7" Type="http://schemas.openxmlformats.org/officeDocument/2006/relationships/image" Target="../media/image66.jpeg" /><Relationship Id="rId8" Type="http://schemas.openxmlformats.org/officeDocument/2006/relationships/image" Target="../media/image67.jpeg" /><Relationship Id="rId9" Type="http://schemas.openxmlformats.org/officeDocument/2006/relationships/image" Target="../media/image68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71.jpeg" /><Relationship Id="rId4" Type="http://schemas.openxmlformats.org/officeDocument/2006/relationships/image" Target="../media/image72.jpeg" /><Relationship Id="rId5" Type="http://schemas.openxmlformats.org/officeDocument/2006/relationships/image" Target="../media/image73.jpeg" /><Relationship Id="rId6" Type="http://schemas.openxmlformats.org/officeDocument/2006/relationships/image" Target="../media/image74.jpeg" /><Relationship Id="rId7" Type="http://schemas.openxmlformats.org/officeDocument/2006/relationships/image" Target="../media/image75.jpeg" /><Relationship Id="rId8" Type="http://schemas.openxmlformats.org/officeDocument/2006/relationships/image" Target="../media/image76.jpeg" /><Relationship Id="rId9" Type="http://schemas.openxmlformats.org/officeDocument/2006/relationships/image" Target="../media/image77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78.jpeg" /><Relationship Id="rId4" Type="http://schemas.openxmlformats.org/officeDocument/2006/relationships/image" Target="../media/image79.jpeg" /><Relationship Id="rId5" Type="http://schemas.openxmlformats.org/officeDocument/2006/relationships/image" Target="../media/image80.jpeg" /><Relationship Id="rId6" Type="http://schemas.openxmlformats.org/officeDocument/2006/relationships/image" Target="../media/image81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82.jpeg" /><Relationship Id="rId4" Type="http://schemas.openxmlformats.org/officeDocument/2006/relationships/image" Target="../media/image83.jpeg" /><Relationship Id="rId5" Type="http://schemas.openxmlformats.org/officeDocument/2006/relationships/image" Target="../media/image84.jpeg" /><Relationship Id="rId6" Type="http://schemas.openxmlformats.org/officeDocument/2006/relationships/image" Target="../media/image85.jpeg" /><Relationship Id="rId7" Type="http://schemas.openxmlformats.org/officeDocument/2006/relationships/image" Target="../media/image86.jpeg" /><Relationship Id="rId8" Type="http://schemas.openxmlformats.org/officeDocument/2006/relationships/image" Target="../media/image87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88.jpeg" /><Relationship Id="rId4" Type="http://schemas.openxmlformats.org/officeDocument/2006/relationships/image" Target="../media/image89.jpeg" /><Relationship Id="rId5" Type="http://schemas.openxmlformats.org/officeDocument/2006/relationships/image" Target="../media/image90.jpeg" /><Relationship Id="rId6" Type="http://schemas.openxmlformats.org/officeDocument/2006/relationships/image" Target="../media/image91.jpeg" /><Relationship Id="rId7" Type="http://schemas.openxmlformats.org/officeDocument/2006/relationships/image" Target="../media/image92.jpeg" /><Relationship Id="rId8" Type="http://schemas.openxmlformats.org/officeDocument/2006/relationships/image" Target="../media/image93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94.jpeg" /><Relationship Id="rId4" Type="http://schemas.openxmlformats.org/officeDocument/2006/relationships/image" Target="../media/image95.jpeg" /><Relationship Id="rId5" Type="http://schemas.openxmlformats.org/officeDocument/2006/relationships/image" Target="../media/image96.jpeg" /><Relationship Id="rId6" Type="http://schemas.openxmlformats.org/officeDocument/2006/relationships/image" Target="../media/image97.jpeg" /><Relationship Id="rId7" Type="http://schemas.openxmlformats.org/officeDocument/2006/relationships/image" Target="../media/image98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Relationship Id="rId3" Type="http://schemas.openxmlformats.org/officeDocument/2006/relationships/image" Target="../media/image99.jpeg" /><Relationship Id="rId4" Type="http://schemas.openxmlformats.org/officeDocument/2006/relationships/image" Target="../media/image100.jpeg" /><Relationship Id="rId5" Type="http://schemas.openxmlformats.org/officeDocument/2006/relationships/image" Target="../media/image101.jpeg" /><Relationship Id="rId6" Type="http://schemas.openxmlformats.org/officeDocument/2006/relationships/image" Target="../media/image102.jpeg" /><Relationship Id="rId7" Type="http://schemas.openxmlformats.org/officeDocument/2006/relationships/image" Target="../media/image103.jpeg" /><Relationship Id="rId8" Type="http://schemas.openxmlformats.org/officeDocument/2006/relationships/image" Target="../media/image104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E50E40-0B6A-406D-8978-D405AB63F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8A709-6439-4738-B9E1-52E967982CBE}"/>
              </a:ext>
            </a:extLst>
          </p:cNvPr>
          <p:cNvSpPr txBox="1"/>
          <p:nvPr/>
        </p:nvSpPr>
        <p:spPr>
          <a:xfrm>
            <a:off x="3537547" y="1081129"/>
            <a:ext cx="7202658" cy="205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центр развития ребенка - детский сад №38 «Журавушка» города Новошахтинска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4B1BC9-7FDD-4FC4-9066-E9D80B54B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4244"/>
            <a:ext cx="4075298" cy="2863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415EE7-8E5F-449D-BB05-BF3BF8F60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9" b="4789"/>
          <a:stretch>
            <a:fillRect/>
          </a:stretch>
        </p:blipFill>
        <p:spPr>
          <a:xfrm>
            <a:off x="10269415" y="0"/>
            <a:ext cx="1922585" cy="20582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6D26EE-39D4-4076-A334-D2F22D520C98}"/>
              </a:ext>
            </a:extLst>
          </p:cNvPr>
          <p:cNvSpPr txBox="1"/>
          <p:nvPr/>
        </p:nvSpPr>
        <p:spPr>
          <a:xfrm>
            <a:off x="1042190" y="4374484"/>
            <a:ext cx="691027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2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Образовательная практика:</a:t>
            </a:r>
          </a:p>
          <a:p>
            <a:pPr algn="ctr"/>
            <a:r>
              <a:rPr lang="ru-RU" sz="4000" b="1">
                <a:solidFill>
                  <a:srgbClr val="002060"/>
                </a:solidFill>
                <a:latin typeface="Monotype Corsiva" panose="03010101010201010101" pitchFamily="66" charset="0"/>
              </a:rPr>
              <a:t>«Здоровьесбережение и здоровьесозидание в ДОУ»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490B26-9E64-45AE-A5DC-C2B9B39C97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548" y="4346917"/>
            <a:ext cx="4510084" cy="2511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431582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A9C60E-00B1-48C8-9611-EF6E5E5E9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7" y="0"/>
            <a:ext cx="1233267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F15C97-3149-445E-ABE6-9A4B13FBC033}"/>
              </a:ext>
            </a:extLst>
          </p:cNvPr>
          <p:cNvSpPr txBox="1"/>
          <p:nvPr/>
        </p:nvSpPr>
        <p:spPr>
          <a:xfrm>
            <a:off x="353967" y="1702191"/>
            <a:ext cx="1026714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работы детского сада „Журавушка“ — комплексный подход к здоровью ребёнка как к ключевой ценности.</a:t>
            </a:r>
          </a:p>
          <a:p>
            <a:pPr algn="ctr"/>
            <a:endParaRPr lang="ru-RU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практике ДОУ реализуются два взаимодополняющих направления: здоровьесбережение (обеспечение безопасных условий, соблюдение нормативов, профилактика рисков) и здоровьесозидание (активное формирование ресурсов здоровья через образовательные и воспитательные практики).</a:t>
            </a:r>
          </a:p>
          <a:p>
            <a:pPr algn="ctr"/>
            <a:endParaRPr lang="ru-RU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конкретные инструменты: режимные моменты, двигательная активность, технологии эмоциональной регуляции, игровые модули по ЗОЖ, партнёрство с семьями, занятия в бассейне (как элемент физического развития и закаливания).</a:t>
            </a:r>
          </a:p>
          <a:p>
            <a:pPr algn="ctr"/>
            <a:endParaRPr lang="ru-RU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внимание уделено интеграции здоровьесберегающих практик в образовательный процесс и их связи с другими проектами сада (в том числе экологическими и просветительскими).</a:t>
            </a:r>
          </a:p>
        </p:txBody>
      </p:sp>
    </p:spTree>
    <p:extLst>
      <p:ext uri="{BB962C8B-B14F-4D97-AF65-F5344CB8AC3E}">
        <p14:creationId xmlns:p14="http://schemas.microsoft.com/office/powerpoint/2010/main" val="420062574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717C29-05BA-4900-9B17-21F4DDAEE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3B3D77-7B53-4123-BE2C-D17A1251455E}"/>
              </a:ext>
            </a:extLst>
          </p:cNvPr>
          <p:cNvSpPr txBox="1"/>
          <p:nvPr/>
        </p:nvSpPr>
        <p:spPr>
          <a:xfrm>
            <a:off x="604912" y="1631852"/>
            <a:ext cx="93409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«Цель работы д/с „Журавушка“ — создать комплексную здоровьесберегающую и здоровьесозидающую среду, где здоровье ребёнка — ключевая ценность. Через сочетание безопасных условий, развивающих практик (включая занятия в бассейне), просвещения семей и мониторинга результатов мы формируем у детей осознанные привычки ЗОЖ и поддерживаем их физическое и эмоциональное благополучие».</a:t>
            </a:r>
          </a:p>
        </p:txBody>
      </p:sp>
    </p:spTree>
    <p:extLst>
      <p:ext uri="{BB962C8B-B14F-4D97-AF65-F5344CB8AC3E}">
        <p14:creationId xmlns:p14="http://schemas.microsoft.com/office/powerpoint/2010/main" val="85047760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D312D1-442A-41F0-BB81-F608DAAC5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985"/>
            <a:ext cx="12192000" cy="67800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1C3E53-5B24-4AAA-8135-71590E406C32}"/>
              </a:ext>
            </a:extLst>
          </p:cNvPr>
          <p:cNvSpPr txBox="1"/>
          <p:nvPr/>
        </p:nvSpPr>
        <p:spPr>
          <a:xfrm>
            <a:off x="608426" y="1074565"/>
            <a:ext cx="921082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безопасную и здоровьесберегающую среду, соответствующую санитарным нормам и индивидуальным потребностям детей.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ресурсы здоровья через двигательную активность, включая занятия в бассейне, и формировать навыки ЗОЖ в игровой форме.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медико‑педагогическое сопровождение и мониторинг показателей здоровья и благополучия воспитанников.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Вовлекать семьи в формирование культуры здоровья и поддерживать преемственность практик «сад — семья».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Интегрировать здоровьесбережение в образовательный процесс и другие проекты сада, тиражировать эффективные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57136609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006C3D-7C77-4241-9F47-FF03AA231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985"/>
            <a:ext cx="12192000" cy="67800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8A17CF-2C8F-4221-A8FB-3DC89EC369AA}"/>
              </a:ext>
            </a:extLst>
          </p:cNvPr>
          <p:cNvSpPr txBox="1"/>
          <p:nvPr/>
        </p:nvSpPr>
        <p:spPr>
          <a:xfrm>
            <a:off x="196949" y="1165504"/>
            <a:ext cx="920027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</a:t>
            </a: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Достичь снижения заболеваемости и пропусков по болезни на 15–20 % за счёт комплексной профилактики и закаливания (в том числе занятий в бассейне).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детей навыки ЗОЖ, безопасного поведения и элементарные плавательные умения в соответствии с возрастными нормативами.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положительную динамику показателей физического здоровья (осанка, свод стопы, выносливость, координация) и психоэмоционального благополучия воспитанников.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вовлечённость семей в формирование культуры здоровья и обеспечить преемственность практик «сад — семья».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Наладить систему мониторинга и тиражирования эффективных решений для распространения опыта в профессиональном сообществе.</a:t>
            </a:r>
          </a:p>
        </p:txBody>
      </p:sp>
    </p:spTree>
    <p:extLst>
      <p:ext uri="{BB962C8B-B14F-4D97-AF65-F5344CB8AC3E}">
        <p14:creationId xmlns:p14="http://schemas.microsoft.com/office/powerpoint/2010/main" val="223770340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1E1B4F-63D0-4C66-9AEA-ECD94DD5E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592DCA-BFA6-4867-976B-C9D4F77CF270}"/>
              </a:ext>
            </a:extLst>
          </p:cNvPr>
          <p:cNvSpPr txBox="1"/>
          <p:nvPr/>
        </p:nvSpPr>
        <p:spPr>
          <a:xfrm>
            <a:off x="1674054" y="1144732"/>
            <a:ext cx="91440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Предметно-пространственная среда</a:t>
            </a:r>
          </a:p>
          <a:p>
            <a:pPr algn="ctr"/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территории ДОУ</a:t>
            </a:r>
            <a:endParaRPr lang="ru-RU" sz="2800" b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8E7D06-8C93-4761-8BEC-C0128FCEB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5" y="2127047"/>
            <a:ext cx="2574383" cy="20764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E45029-8C8C-4693-A0F0-EE08D9CF32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71" y="4592586"/>
            <a:ext cx="4346916" cy="19561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B19736-872C-4298-929F-A83E29747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5" y="4624959"/>
            <a:ext cx="4346917" cy="195611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CA8EFAF-8958-4DFD-815D-4A6AD66D6F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770" y="2306816"/>
            <a:ext cx="3892060" cy="207779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5F7482-C505-4087-BC6D-2C7FA9DBDA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"/>
          <a:stretch>
            <a:fillRect/>
          </a:stretch>
        </p:blipFill>
        <p:spPr>
          <a:xfrm>
            <a:off x="7992804" y="2127047"/>
            <a:ext cx="3806471" cy="185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7992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91EC6A-56A4-4100-9B23-574511BD7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E417F1-1E14-41BA-AC4C-FD21DD911557}"/>
              </a:ext>
            </a:extLst>
          </p:cNvPr>
          <p:cNvSpPr txBox="1"/>
          <p:nvPr/>
        </p:nvSpPr>
        <p:spPr>
          <a:xfrm>
            <a:off x="2326661" y="1285406"/>
            <a:ext cx="70443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Развивающая предметно-пространственная среда</a:t>
            </a:r>
            <a:endParaRPr lang="ru-RU" sz="2800">
              <a:solidFill>
                <a:srgbClr val="7030A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EE9E80-3E31-4D5B-B9C5-75EC61208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39" y="1841224"/>
            <a:ext cx="2665828" cy="19993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B0073F-3B69-4AB0-BC6A-67FA60A35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5623" y="3380582"/>
            <a:ext cx="3066367" cy="22997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04A4AD-9FAB-43DA-A414-2CB2F84E7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81949" y="3380581"/>
            <a:ext cx="3066367" cy="22997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883D311-F317-459B-88FA-C8A8477B21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00134" y="3458976"/>
            <a:ext cx="3066365" cy="22997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72E4468-3FCF-45F7-BDD1-12A2CB4C15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429" y="436371"/>
            <a:ext cx="2986019" cy="223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4802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02D32E-F139-494A-AD84-3ED333A92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9D1CCB-024F-419F-89DD-2F0834A3B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3" y="1279633"/>
            <a:ext cx="3745720" cy="1685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F5BA31-15A1-439A-918D-8948F9D4E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8" y="3892794"/>
            <a:ext cx="3745719" cy="16855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7DBED1-292F-4700-9FD6-B13D9E5226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04" y="616146"/>
            <a:ext cx="4181233" cy="20014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C05088-9950-4B2A-B7E0-6D93CD2A0C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"/>
          <a:stretch>
            <a:fillRect/>
          </a:stretch>
        </p:blipFill>
        <p:spPr>
          <a:xfrm>
            <a:off x="3952467" y="4796673"/>
            <a:ext cx="3938237" cy="18479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7791DD-7F9E-4602-903B-70CB20A58C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8"/>
          <a:stretch>
            <a:fillRect/>
          </a:stretch>
        </p:blipFill>
        <p:spPr>
          <a:xfrm>
            <a:off x="4331086" y="1279633"/>
            <a:ext cx="3134716" cy="31979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B78090-DA3A-45AB-A460-4DFAE616DF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7" t="15661"/>
          <a:stretch>
            <a:fillRect/>
          </a:stretch>
        </p:blipFill>
        <p:spPr>
          <a:xfrm>
            <a:off x="8108808" y="3170998"/>
            <a:ext cx="3688080" cy="261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674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D3A911-E066-440E-9108-D95174F39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39F119-A9EC-4ED4-A2B4-604810A87ED0}"/>
              </a:ext>
            </a:extLst>
          </p:cNvPr>
          <p:cNvSpPr txBox="1"/>
          <p:nvPr/>
        </p:nvSpPr>
        <p:spPr>
          <a:xfrm>
            <a:off x="1255540" y="1076570"/>
            <a:ext cx="88169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образовательной</a:t>
            </a:r>
          </a:p>
          <a:p>
            <a:pPr algn="ctr"/>
            <a:r>
              <a:rPr lang="ru-RU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0D5FA8D-2171-4023-A169-6C37B40998AA}"/>
              </a:ext>
            </a:extLst>
          </p:cNvPr>
          <p:cNvSpPr txBox="1"/>
          <p:nvPr/>
        </p:nvSpPr>
        <p:spPr>
          <a:xfrm>
            <a:off x="2997591" y="2452763"/>
            <a:ext cx="6196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Медико‑профилактическое сопровождение</a:t>
            </a:r>
          </a:p>
        </p:txBody>
      </p:sp>
      <p:pic>
        <p:nvPicPr>
          <p:cNvPr id="130" name="Рисунок 129">
            <a:extLst>
              <a:ext uri="{FF2B5EF4-FFF2-40B4-BE49-F238E27FC236}">
                <a16:creationId xmlns:a16="http://schemas.microsoft.com/office/drawing/2014/main" id="{64454693-CF62-49E1-B146-B4BC62033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4" b="23033"/>
          <a:stretch>
            <a:fillRect/>
          </a:stretch>
        </p:blipFill>
        <p:spPr>
          <a:xfrm>
            <a:off x="212457" y="3146349"/>
            <a:ext cx="2735743" cy="3474720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07DDBB5B-5A9A-4B57-ADAB-403615268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360" y="2967182"/>
            <a:ext cx="2438043" cy="3653887"/>
          </a:xfrm>
          <a:prstGeom prst="rect">
            <a:avLst/>
          </a:prstGeom>
        </p:spPr>
      </p:pic>
      <p:pic>
        <p:nvPicPr>
          <p:cNvPr id="134" name="Рисунок 133">
            <a:extLst>
              <a:ext uri="{FF2B5EF4-FFF2-40B4-BE49-F238E27FC236}">
                <a16:creationId xmlns:a16="http://schemas.microsoft.com/office/drawing/2014/main" id="{8EAD3308-C40B-4594-8C66-B4B95A27A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86" y="2914428"/>
            <a:ext cx="2721030" cy="365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9864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0B8B67-3F74-48AD-AE31-725D55ED0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14F0DC-1A88-4DCB-AF93-229D4CC0945F}"/>
              </a:ext>
            </a:extLst>
          </p:cNvPr>
          <p:cNvSpPr txBox="1"/>
          <p:nvPr/>
        </p:nvSpPr>
        <p:spPr>
          <a:xfrm>
            <a:off x="2873326" y="1271340"/>
            <a:ext cx="6196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Физкультурно‑оздоровительная работа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3DD670-8A52-4836-A209-622FCB2CC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8" y="1805403"/>
            <a:ext cx="4943622" cy="494362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58DB82-7B2E-4E69-A181-D289CA681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439" y="1805403"/>
            <a:ext cx="4816257" cy="26702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BF6D59-AAFA-457D-AA21-537201D4A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577" y="4761557"/>
            <a:ext cx="2651990" cy="19874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3A3976-7EC8-471F-A957-A28244243B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0053" y="4761557"/>
            <a:ext cx="2432515" cy="19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1927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36A59F-332D-4788-AEBA-B65EFE6F2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BF10CF-48C1-4D9C-BAD7-4E00447AD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53" y="1516731"/>
            <a:ext cx="4243755" cy="53046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5997D8-F775-46B3-A25B-AE8E76379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15" y="1516730"/>
            <a:ext cx="4243755" cy="530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4579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3271C8-878E-4FD3-9D4A-ED12598E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CDE0CA-916F-4FC8-834B-48BC5767E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"/>
          <a:stretch>
            <a:fillRect/>
          </a:stretch>
        </p:blipFill>
        <p:spPr>
          <a:xfrm>
            <a:off x="281974" y="1429925"/>
            <a:ext cx="2988848" cy="22042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1AF153-4A58-4ACD-9F67-3E045DFB4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4"/>
          <a:stretch>
            <a:fillRect/>
          </a:stretch>
        </p:blipFill>
        <p:spPr>
          <a:xfrm>
            <a:off x="8194300" y="1429925"/>
            <a:ext cx="2999761" cy="21390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7FCC87-0567-448B-98DB-8B47D661D9D8}"/>
              </a:ext>
            </a:extLst>
          </p:cNvPr>
          <p:cNvSpPr txBox="1"/>
          <p:nvPr/>
        </p:nvSpPr>
        <p:spPr>
          <a:xfrm>
            <a:off x="3274586" y="921487"/>
            <a:ext cx="4600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в бассейне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7D33B9-1934-4ADB-B510-F2C078F3F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160" y="1666376"/>
            <a:ext cx="3500803" cy="19678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AAD141-963E-4772-B10C-3E2ABF3BC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2160" y="3973397"/>
            <a:ext cx="3500803" cy="21992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B6E7C2-8133-4AA0-AFB7-91C460FD3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74" y="3925419"/>
            <a:ext cx="2940525" cy="22042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8C8EDF-B60F-423F-8BED-38E195F0EF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4300" y="3885433"/>
            <a:ext cx="3048085" cy="228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67477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FB76E0-5DC9-476E-B6A8-280F2065B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04A293-EF51-4310-B6C9-8D9BA7C5D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0"/>
          <a:stretch>
            <a:fillRect/>
          </a:stretch>
        </p:blipFill>
        <p:spPr>
          <a:xfrm>
            <a:off x="225195" y="1232221"/>
            <a:ext cx="4092850" cy="24816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CDB7E7-F445-4A44-83CF-0FA2CEAFB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20" y="4304713"/>
            <a:ext cx="4064000" cy="228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9F0D924-E264-4F61-B68B-3625608C0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692" y="285661"/>
            <a:ext cx="4064000" cy="27093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130E314-4C57-4D4D-A771-9079F8A618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82" y="4181351"/>
            <a:ext cx="3782647" cy="25327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0DA140E-4085-4B93-A3A9-2CDC90D4C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83" y="2413233"/>
            <a:ext cx="3937033" cy="26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1168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1CFD12-1640-4908-BC69-7F27D142B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7DAA73-6B48-4F32-8D67-28A2BAC37424}"/>
              </a:ext>
            </a:extLst>
          </p:cNvPr>
          <p:cNvSpPr txBox="1"/>
          <p:nvPr/>
        </p:nvSpPr>
        <p:spPr>
          <a:xfrm>
            <a:off x="1005626" y="1170120"/>
            <a:ext cx="5316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 на прогулке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4D2325-3B3F-4E5C-8BFB-84B918B7E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1" t="24087" r="4947"/>
          <a:stretch>
            <a:fillRect/>
          </a:stretch>
        </p:blipFill>
        <p:spPr>
          <a:xfrm>
            <a:off x="1499735" y="1861594"/>
            <a:ext cx="4284005" cy="21130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15225E-0471-4E56-AFFC-06A2F8EA2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560" y="4404499"/>
            <a:ext cx="3033932" cy="22754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7DEF21-8CFA-41F5-BA2A-D32A9B44B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624" y="3345323"/>
            <a:ext cx="2356045" cy="31413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A4385-47BB-493B-A5D7-4B5C1459F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0"/>
          <a:stretch>
            <a:fillRect/>
          </a:stretch>
        </p:blipFill>
        <p:spPr>
          <a:xfrm>
            <a:off x="138478" y="4116111"/>
            <a:ext cx="2571750" cy="256383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0DB0EBB-71E2-4B22-B0C0-2316529D27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6"/>
          <a:stretch>
            <a:fillRect/>
          </a:stretch>
        </p:blipFill>
        <p:spPr>
          <a:xfrm>
            <a:off x="6987248" y="2918114"/>
            <a:ext cx="2229240" cy="357342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327449A-47DD-4662-BE48-B6576CBB1A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624" y="170490"/>
            <a:ext cx="2229240" cy="29723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40D4A1A-7F71-4748-B895-DD671AE5E0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59"/>
          <a:stretch>
            <a:fillRect/>
          </a:stretch>
        </p:blipFill>
        <p:spPr>
          <a:xfrm>
            <a:off x="6860443" y="205763"/>
            <a:ext cx="2356045" cy="23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7131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E3BA01-DCD5-4AD6-8A34-6AF31A44B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7398C2-60F4-47C7-8AE5-3C34CF88EB5C}"/>
              </a:ext>
            </a:extLst>
          </p:cNvPr>
          <p:cNvSpPr txBox="1"/>
          <p:nvPr/>
        </p:nvSpPr>
        <p:spPr>
          <a:xfrm>
            <a:off x="3323367" y="1367028"/>
            <a:ext cx="6196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Культурно‑гигиенические навыки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73FFBF-E8B5-44B8-B772-312BCC5D7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84" y="1628638"/>
            <a:ext cx="2373631" cy="31648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D02E416-9479-40B4-BAED-16785BF18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2"/>
          <a:stretch>
            <a:fillRect/>
          </a:stretch>
        </p:blipFill>
        <p:spPr>
          <a:xfrm>
            <a:off x="2997591" y="2855061"/>
            <a:ext cx="2373630" cy="26359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95D77D1-567A-450E-A730-D7FF1F144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244" y="1628638"/>
            <a:ext cx="2493572" cy="31648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A2A538-28CB-4979-BBE3-2916862BE4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406" y="2855061"/>
            <a:ext cx="3413139" cy="263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6448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36ACF0-01A4-493B-8867-1F7A2E55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8F3C7E-F628-42D5-AD29-62557A61566F}"/>
              </a:ext>
            </a:extLst>
          </p:cNvPr>
          <p:cNvSpPr txBox="1"/>
          <p:nvPr/>
        </p:nvSpPr>
        <p:spPr>
          <a:xfrm>
            <a:off x="3843997" y="1046258"/>
            <a:ext cx="53562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семьёй</a:t>
            </a:r>
          </a:p>
          <a:p>
            <a:pPr algn="ctr"/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«Всемирный день здоровья»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693C27-0EAF-47A8-99D5-74B9B789D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1" r="7963"/>
          <a:stretch>
            <a:fillRect/>
          </a:stretch>
        </p:blipFill>
        <p:spPr>
          <a:xfrm>
            <a:off x="8440615" y="4206240"/>
            <a:ext cx="3553125" cy="21913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0A0324-82BD-478E-979D-52BB6141C2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6"/>
          <a:stretch>
            <a:fillRect/>
          </a:stretch>
        </p:blipFill>
        <p:spPr>
          <a:xfrm>
            <a:off x="6096000" y="2152356"/>
            <a:ext cx="2162493" cy="28838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62BD2B-AE44-4306-91E8-D097E38325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1" b="10769"/>
          <a:stretch>
            <a:fillRect/>
          </a:stretch>
        </p:blipFill>
        <p:spPr>
          <a:xfrm>
            <a:off x="9682505" y="142034"/>
            <a:ext cx="2162494" cy="34522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6FB44E-B006-438A-B5F3-E48EE9BB8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42" y="142034"/>
            <a:ext cx="2162493" cy="36048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823E3A-1745-41DE-9705-C452CA651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2" t="29168" r="23621" b="29168"/>
          <a:stretch>
            <a:fillRect/>
          </a:stretch>
        </p:blipFill>
        <p:spPr>
          <a:xfrm>
            <a:off x="432061" y="3852317"/>
            <a:ext cx="1900653" cy="28572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E38E970-50C9-4EFA-AF31-EF014D5296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3" t="31385" r="24994" b="36906"/>
          <a:stretch>
            <a:fillRect/>
          </a:stretch>
        </p:blipFill>
        <p:spPr>
          <a:xfrm>
            <a:off x="3207709" y="2107922"/>
            <a:ext cx="2162493" cy="292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77376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CB9E66-3569-42DB-899D-D798B0FBD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616C53-6FEE-4651-A373-6C32D5E0DBCC}"/>
              </a:ext>
            </a:extLst>
          </p:cNvPr>
          <p:cNvSpPr txBox="1"/>
          <p:nvPr/>
        </p:nvSpPr>
        <p:spPr>
          <a:xfrm>
            <a:off x="2968283" y="1125416"/>
            <a:ext cx="6042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«Мама, папа, я - спортивная семья»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0ADBC8-4152-4463-9B73-50BB05365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86" y="1194931"/>
            <a:ext cx="1995449" cy="26517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BA2A1E-F1BA-43E0-B2EB-1F77A46D9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0" b="25048"/>
          <a:stretch>
            <a:fillRect/>
          </a:stretch>
        </p:blipFill>
        <p:spPr>
          <a:xfrm>
            <a:off x="9703919" y="3819001"/>
            <a:ext cx="2281350" cy="26523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212FBC-E437-4873-9275-62F38D141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067" y="1801166"/>
            <a:ext cx="2682065" cy="20178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90622CA-92DE-440A-A541-974EBDA58A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7" t="11778" b="15812"/>
          <a:stretch>
            <a:fillRect/>
          </a:stretch>
        </p:blipFill>
        <p:spPr>
          <a:xfrm>
            <a:off x="371626" y="4136531"/>
            <a:ext cx="1995449" cy="24829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7ED7A9-5A48-4BE2-9F0C-63768F04E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5"/>
          <a:stretch>
            <a:fillRect/>
          </a:stretch>
        </p:blipFill>
        <p:spPr>
          <a:xfrm>
            <a:off x="3471747" y="4220307"/>
            <a:ext cx="1995450" cy="24878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244BB91-CBDB-4F9A-B2A5-ECE2AE79A5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605" y="322481"/>
            <a:ext cx="1995449" cy="26523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792630F-3500-4980-BFF6-6E10E68689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860" y="1648635"/>
            <a:ext cx="1719847" cy="248294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17A6F0C-F017-40E4-813C-BBE95C3FB7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7341" y="1648635"/>
            <a:ext cx="1719847" cy="241094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EE0BB5-5731-491D-B34F-B15C1446E9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803" y="4172534"/>
            <a:ext cx="2410942" cy="241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52765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B4184F-AE66-41C2-B30C-B6D00DB9C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BFBD03-0C6D-4624-8495-F920F4FF8AA8}"/>
              </a:ext>
            </a:extLst>
          </p:cNvPr>
          <p:cNvSpPr txBox="1"/>
          <p:nvPr/>
        </p:nvSpPr>
        <p:spPr>
          <a:xfrm>
            <a:off x="3450101" y="1132841"/>
            <a:ext cx="6196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Воспитательно- образовательная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деятельность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8D8C36-05C7-4EBB-9C62-3B9F65ED5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1" y="1191935"/>
            <a:ext cx="2753751" cy="27537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7915FE-0328-4379-9B66-6CF3AD48E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845" y="2019433"/>
            <a:ext cx="2401173" cy="24011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6AF6CD-A91A-45CF-BB56-A6A6BD1C3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888" y="2004037"/>
            <a:ext cx="2587134" cy="25871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96125A-B72B-456E-8CA0-5AE3A623D3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633" y="3152270"/>
            <a:ext cx="2986564" cy="29865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63A4C7-BE55-4F77-AD50-4837C29F2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0" y="4685697"/>
            <a:ext cx="3817257" cy="171776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A10525-AB51-45F4-A72D-DD73EF24EE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733" y="4667186"/>
            <a:ext cx="2986564" cy="19366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EBC6FEC-AA6C-4C4B-A9BF-3E4D3C0050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863" y="203492"/>
            <a:ext cx="3713447" cy="206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29015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12DAC4-3360-445E-9DE7-DEDA2559C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D61650-379A-4AF2-83FF-295CFED95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500" y="3915709"/>
            <a:ext cx="3648221" cy="27361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73BADE-B7D8-4721-AD6F-C7510B613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45" y="206125"/>
            <a:ext cx="4032532" cy="32228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634BC0-4325-4DFA-B196-78B46223D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45" y="1138437"/>
            <a:ext cx="3862627" cy="38626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1EF56C-3F71-4C5C-BCFE-C9DD9120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34" y="1984395"/>
            <a:ext cx="3862627" cy="38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12774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91EC6A-56A4-4100-9B23-574511BD7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AACDCF-B163-4516-916D-4D65C1E2F58D}"/>
              </a:ext>
            </a:extLst>
          </p:cNvPr>
          <p:cNvSpPr txBox="1"/>
          <p:nvPr/>
        </p:nvSpPr>
        <p:spPr>
          <a:xfrm>
            <a:off x="3773658" y="1061462"/>
            <a:ext cx="6196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Профессиональные достижения </a:t>
            </a:r>
            <a:endParaRPr lang="ru-RU" sz="2800" b="1">
              <a:solidFill>
                <a:srgbClr val="7030A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42DAF7-7CB6-4DC1-98EA-A827E2862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33" y="4091684"/>
            <a:ext cx="3375952" cy="2531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90296F-7E86-473E-829B-19288AB71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180" y="234352"/>
            <a:ext cx="2188187" cy="2917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5D3E35-2026-43B2-8BE3-AD842582B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121" y="3349710"/>
            <a:ext cx="2397246" cy="3196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95635E-A6D5-4446-BC8B-084796A702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8" y="234352"/>
            <a:ext cx="2397246" cy="3196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5EA9C6-06C4-4C5E-8194-82DB5D097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13" y="4297746"/>
            <a:ext cx="3225605" cy="2150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98FFA8C-FA63-4550-86C9-BF75868527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1271" y="1693143"/>
            <a:ext cx="3353091" cy="2231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67080486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515A94-6762-43A3-9FCC-1EB1F3311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141A05-19CD-4FEA-BC34-541777D0C0F6}"/>
              </a:ext>
            </a:extLst>
          </p:cNvPr>
          <p:cNvSpPr txBox="1"/>
          <p:nvPr/>
        </p:nvSpPr>
        <p:spPr>
          <a:xfrm>
            <a:off x="3351627" y="1024225"/>
            <a:ext cx="6196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Профессиональные достижения </a:t>
            </a:r>
            <a:endParaRPr kumimoji="0" lang="ru-RU" sz="2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2F251B-D9B2-45F9-85DA-3CFB2F889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538" y="727809"/>
            <a:ext cx="1894637" cy="288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96EFCA-8F48-46D7-A951-D4896C14C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47" y="4087876"/>
            <a:ext cx="1788762" cy="2456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9A7C70-045F-4DEA-9221-06CB189765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6" y="4862728"/>
            <a:ext cx="2622648" cy="1909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564D48-420F-4963-A3E1-013D25545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1" y="1285835"/>
            <a:ext cx="1979489" cy="26939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E274B3-CCC2-42C4-ACEE-AF01EFDF9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367" y="2632815"/>
            <a:ext cx="1979490" cy="2910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545AFC-9FB5-4EB2-997C-95F3002C57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09" y="1658625"/>
            <a:ext cx="1979490" cy="2879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33563686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895F55-E65F-4746-8554-C829FB74F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D3FA49-0EEB-434B-AD6E-336620CA8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58" y="1149335"/>
            <a:ext cx="2285535" cy="326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3F1AA8-C21E-469F-A169-06D7682FEE15}"/>
              </a:ext>
            </a:extLst>
          </p:cNvPr>
          <p:cNvSpPr txBox="1"/>
          <p:nvPr/>
        </p:nvSpPr>
        <p:spPr>
          <a:xfrm>
            <a:off x="3618914" y="1229137"/>
            <a:ext cx="6196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Достижения воспитанников</a:t>
            </a:r>
            <a:endParaRPr lang="ru-RU" sz="2800">
              <a:solidFill>
                <a:srgbClr val="7030A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AB0AC2-51A3-465A-B0C2-A0EEB7DA0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915" y="1898771"/>
            <a:ext cx="2285535" cy="3206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D8EDB4-2E04-4A67-B33B-C06D05ECF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0842" y="1898771"/>
            <a:ext cx="2097206" cy="3060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E64C4-07EB-4B15-A7BC-22849B0C85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1" t="12923" r="13290" b="23488"/>
          <a:stretch>
            <a:fillRect/>
          </a:stretch>
        </p:blipFill>
        <p:spPr>
          <a:xfrm>
            <a:off x="8130237" y="2944918"/>
            <a:ext cx="2285535" cy="3310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C57D77-75ED-4B40-BEA2-D5339F940A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87760" y="-203623"/>
            <a:ext cx="2037395" cy="2705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3410715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AED6E2-6FD1-4B03-839A-E5A7B6A4E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"/>
            <a:ext cx="12192000" cy="67848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7CF28D-8D07-4DCC-962F-3609A6CAE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98" y="1270869"/>
            <a:ext cx="3040369" cy="5402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0B7167-90CD-4B0A-9E71-A7216BC2C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300" y="806800"/>
            <a:ext cx="2539814" cy="2539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F648BC-319C-4A9A-B85C-6BAACDAB9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39" y="135567"/>
            <a:ext cx="3547962" cy="3547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E507F9-9B64-45A5-815A-A186D0B56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991" y="3831522"/>
            <a:ext cx="2890911" cy="2890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2A14AA-B1AC-49CC-8F3B-A0A0413D6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139" y="2168710"/>
            <a:ext cx="2053408" cy="2736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7144CE-0556-4A88-9212-A4BCC48EFB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558" y="3720428"/>
            <a:ext cx="2053408" cy="2727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009975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38</Paragraphs>
  <Slides>23</Slides>
  <Notes>0</Notes>
  <TotalTime>1066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baseType="lpstr" size="29">
      <vt:lpstr>Arial</vt:lpstr>
      <vt:lpstr>Calibri Light</vt:lpstr>
      <vt:lpstr>Calibri</vt:lpstr>
      <vt:lpstr>Monotype Corsiva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Metod38</dc:creator>
  <cp:lastModifiedBy>Metod38</cp:lastModifiedBy>
  <cp:revision>46</cp:revision>
  <dcterms:created xsi:type="dcterms:W3CDTF">2026-09-10T09:05:18Z</dcterms:created>
  <dcterms:modified xsi:type="dcterms:W3CDTF">2026-09-21T14:36:25Z</dcterms:modified>
</cp:coreProperties>
</file>